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673" r:id="rId3"/>
    <p:sldMasterId id="2147483682" r:id="rId4"/>
    <p:sldMasterId id="2147483699" r:id="rId5"/>
    <p:sldMasterId id="2147483723" r:id="rId6"/>
  </p:sldMasterIdLst>
  <p:notesMasterIdLst>
    <p:notesMasterId r:id="rId11"/>
  </p:notesMasterIdLst>
  <p:sldIdLst>
    <p:sldId id="271" r:id="rId7"/>
    <p:sldId id="259" r:id="rId8"/>
    <p:sldId id="798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AD9F"/>
    <a:srgbClr val="00A8C6"/>
    <a:srgbClr val="9DC3E6"/>
    <a:srgbClr val="B15C6C"/>
    <a:srgbClr val="DC858D"/>
    <a:srgbClr val="080F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7" autoAdjust="0"/>
    <p:restoredTop sz="93792" autoAdjust="0"/>
  </p:normalViewPr>
  <p:slideViewPr>
    <p:cSldViewPr snapToGrid="0">
      <p:cViewPr varScale="1">
        <p:scale>
          <a:sx n="58" d="100"/>
          <a:sy n="58" d="100"/>
        </p:scale>
        <p:origin x="992" y="2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EMBE, Lycias" userId="819fe179-392a-4df0-97f5-77f0d5008f0d" providerId="ADAL" clId="{EB8D72C8-6560-458D-A123-4B9551879AA3}"/>
    <pc:docChg chg="undo custSel addSld delSld modSld">
      <pc:chgData name="ZEMBE, Lycias" userId="819fe179-392a-4df0-97f5-77f0d5008f0d" providerId="ADAL" clId="{EB8D72C8-6560-458D-A123-4B9551879AA3}" dt="2026-04-21T08:16:37.283" v="262" actId="6549"/>
      <pc:docMkLst>
        <pc:docMk/>
      </pc:docMkLst>
      <pc:sldChg chg="addSp modSp add mod">
        <pc:chgData name="ZEMBE, Lycias" userId="819fe179-392a-4df0-97f5-77f0d5008f0d" providerId="ADAL" clId="{EB8D72C8-6560-458D-A123-4B9551879AA3}" dt="2026-04-21T08:16:37.283" v="262" actId="6549"/>
        <pc:sldMkLst>
          <pc:docMk/>
          <pc:sldMk cId="1222612107" sldId="262"/>
        </pc:sldMkLst>
        <pc:graphicFrameChg chg="mod modGraphic">
          <ac:chgData name="ZEMBE, Lycias" userId="819fe179-392a-4df0-97f5-77f0d5008f0d" providerId="ADAL" clId="{EB8D72C8-6560-458D-A123-4B9551879AA3}" dt="2026-04-21T08:16:37.283" v="262" actId="6549"/>
          <ac:graphicFrameMkLst>
            <pc:docMk/>
            <pc:sldMk cId="1222612107" sldId="262"/>
            <ac:graphicFrameMk id="4" creationId="{E9450A83-EEF1-BF46-4A57-449EC9EBAB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344B7-35A9-4E23-BFFB-59CA62B43116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ECB6E7-5849-4E8B-B6EE-4C1B25E3F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033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E626A2-DB14-4DDC-8EB6-3916C5C40094}" type="slidenum">
              <a:rPr kumimoji="0" lang="LID4096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LID4096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4073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CB6E7-5849-4E8B-B6EE-4C1B25E3F5C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817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FEB4B4A-D3B3-404B-86BF-A24B36DEEEC2}"/>
              </a:ext>
            </a:extLst>
          </p:cNvPr>
          <p:cNvSpPr/>
          <p:nvPr userDrawn="1"/>
        </p:nvSpPr>
        <p:spPr>
          <a:xfrm>
            <a:off x="0" y="0"/>
            <a:ext cx="12192000" cy="5767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340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6F477A-E39C-46AF-BBA5-3E343653EB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7200" y="1371600"/>
            <a:ext cx="11430000" cy="4389120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fr-CH"/>
              <a:t>Click to </a:t>
            </a:r>
            <a:r>
              <a:rPr lang="fr-CH" err="1"/>
              <a:t>add</a:t>
            </a:r>
            <a:r>
              <a:rPr lang="fr-CH"/>
              <a:t> chart </a:t>
            </a:r>
            <a:r>
              <a:rPr lang="fr-CH" err="1"/>
              <a:t>title</a:t>
            </a:r>
            <a:endParaRPr lang="LID4096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F628AA1-34C1-48F7-AB8F-F525ED2C31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2000" cy="914400"/>
          </a:xfrm>
          <a:solidFill>
            <a:schemeClr val="tx2"/>
          </a:solidFill>
        </p:spPr>
        <p:txBody>
          <a:bodyPr wrap="none" lIns="182880" tIns="91440" rIns="182880" anchor="ctr" anchorCtr="1">
            <a:normAutofit/>
          </a:bodyPr>
          <a:lstStyle>
            <a:lvl1pPr marL="0" indent="0">
              <a:buNone/>
              <a:defRPr sz="36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CH"/>
              <a:t>Click to </a:t>
            </a:r>
            <a:r>
              <a:rPr lang="fr-CH" err="1"/>
              <a:t>add</a:t>
            </a:r>
            <a:r>
              <a:rPr lang="fr-CH"/>
              <a:t> slide message</a:t>
            </a:r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68686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6F477A-E39C-46AF-BBA5-3E343653EB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7200" y="1371600"/>
            <a:ext cx="11430000" cy="4389120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/>
              <a:t>Click to add chart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F628AA1-34C1-48F7-AB8F-F525ED2C31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2000" cy="914400"/>
          </a:xfrm>
          <a:solidFill>
            <a:schemeClr val="accent2"/>
          </a:solidFill>
        </p:spPr>
        <p:txBody>
          <a:bodyPr wrap="none" lIns="182880" tIns="91440" rIns="182880" anchor="ctr" anchorCtr="1">
            <a:normAutofit/>
          </a:bodyPr>
          <a:lstStyle>
            <a:lvl1pPr marL="0" indent="0">
              <a:buNone/>
              <a:defRPr sz="36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CH"/>
              <a:t>Click to </a:t>
            </a:r>
            <a:r>
              <a:rPr lang="fr-CH" err="1"/>
              <a:t>add</a:t>
            </a:r>
            <a:r>
              <a:rPr lang="fr-CH"/>
              <a:t> slide message</a:t>
            </a:r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97433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6F477A-E39C-46AF-BBA5-3E343653EB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7200" y="1371600"/>
            <a:ext cx="11430000" cy="4389120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/>
              <a:t>Click to add chart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F628AA1-34C1-48F7-AB8F-F525ED2C31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2000" cy="914400"/>
          </a:xfrm>
          <a:solidFill>
            <a:schemeClr val="accent3"/>
          </a:solidFill>
        </p:spPr>
        <p:txBody>
          <a:bodyPr wrap="none" lIns="182880" tIns="91440" rIns="182880" anchor="ctr" anchorCtr="1">
            <a:normAutofit/>
          </a:bodyPr>
          <a:lstStyle>
            <a:lvl1pPr marL="0" indent="0">
              <a:buNone/>
              <a:defRPr sz="3600" b="1" i="0" baseline="0"/>
            </a:lvl1pPr>
          </a:lstStyle>
          <a:p>
            <a:pPr lvl="0"/>
            <a:r>
              <a:rPr lang="fr-CH"/>
              <a:t>Click to </a:t>
            </a:r>
            <a:r>
              <a:rPr lang="fr-CH" err="1"/>
              <a:t>add</a:t>
            </a:r>
            <a:r>
              <a:rPr lang="fr-CH"/>
              <a:t> slide message</a:t>
            </a:r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288086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sposition personnalisé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1507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7478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ACCD9-EF2D-A34A-9685-13735C7E0CD2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ED06B-6919-1F41-9AA6-9449B73C6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65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6B23F-BB96-4DBD-ADE7-6FE6F5496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A9D4B1-DD11-48FC-A767-4AC8443FCE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276E8D-B4A9-4FD9-B98B-0BD91DD22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7A90C-45C0-4217-8FE9-9D7BA7C6D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3FA520-63A7-464E-99D8-F9B13C206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6570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2E471-EF90-4E8D-A146-1BDA04313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42D8E-3AB1-492A-9F89-9C8272434C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56F617-C396-4B05-9E68-37C29DD38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89015-7C49-4113-ACC3-F777D3065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D9FB4-9B3D-4B91-A273-70A51E8A5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7006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B54EF-18D0-4F61-ADE9-3B2E7F102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0DB9D6-6F43-4CE9-B241-EBA68090DB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0FAE21-EBCE-4C27-AD26-84DDE4D90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EF519-63BE-458F-A9E9-F447A46A2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1C392-AC6C-4637-825D-48C2E4D41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3416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5E16B-3635-4962-9376-22BACD079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849B6A-633B-43AB-AE1F-EA010B5149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522B7C-3EC7-4C2E-904F-D57801F882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51A917-D764-4EEA-8363-689FD9D81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8DDFA7-179B-47F2-9CFA-9F654E10D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E97A3A-B25E-4258-A5F3-E321AC168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311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04013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CCEED-FBA8-43F5-AA4E-93AAA97A7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3E67CA-688B-4232-8F39-25038792F2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E58DCE-BD2D-477F-A4B8-58009A0714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12F598-CCE0-45DC-B5EC-B552D6DEEE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B429D7-C369-4B9A-A8C9-FCE5E5E48A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98359A-9DEE-4EB8-A82F-AC9AC9886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02B9B1-E6DB-43DD-8F3C-A4EBC70E5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91E15F-33AD-4924-934F-7470BCC86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473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B4C4D-0519-4A89-BB2A-C2E2EF510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110571-A45F-4453-8704-B4FEF82BB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75319A-3874-4BC6-947A-006D45E1E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A297A1-6D0E-4569-B6D8-503628602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4928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29F875-30DB-42AA-BFF1-A82F698B9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2A367C-6BDE-418E-A315-F2AF40C52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6502FE-02CD-4FAF-B5A2-AECB135F3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305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50C71-9CDA-4909-8BFD-72893B0D7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55E07-2C50-4524-BAA9-AD4661FCA3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95C14A-BF4E-48F9-96A9-210521F3A3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E2EA38-5E8B-4475-BB4D-81045E95E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DE5C28-8D6E-407F-87C9-126D31FC5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E19C49-B500-47EB-BC82-6CE540CA4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322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E6526-09A4-4BC8-BEA7-A3255DC5E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016B0-FD10-4234-B015-2757292261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2B0A65-2455-4D6F-821C-2EFBC64AD5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AB98AB-7F3E-4EC4-A816-BA072F7D2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4A6E9F-1441-4378-A685-0F9832145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2F9A06-C8CF-4242-B7EC-DA7B08568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401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55217-B6FB-4A35-9486-55F1ED5C1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F7304A-E900-4669-A6FB-BF3E84CA0B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F57FD9-8C9F-45A3-9150-3464548BC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8F7C62-097F-462E-8E8A-AF56004D2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C72656-330F-4E72-952E-8F7B5D51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9971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FCEDD2-91E8-4BA0-84EB-BFBF1E2255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F862DE-9C29-4423-9900-870D63622C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EE1DF-1D41-47FA-956F-1C37F4F72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C1385-3F94-4112-AF6D-C4805DEEA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2AD8EB-6E3F-41C0-A9F8-7C49FDB67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2970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sposition personnalisé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drawing of a person&#10;&#10;Description automatically generated">
            <a:extLst>
              <a:ext uri="{FF2B5EF4-FFF2-40B4-BE49-F238E27FC236}">
                <a16:creationId xmlns:a16="http://schemas.microsoft.com/office/drawing/2014/main" id="{1BD738AC-CDEB-4F80-94A7-E9EDEFC141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0" y="6309360"/>
            <a:ext cx="1540764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60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bIns="198000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 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3"/>
            <a:ext cx="12191999" cy="1655999"/>
          </a:xfrm>
          <a:solidFill>
            <a:schemeClr val="tx2"/>
          </a:solidFill>
        </p:spPr>
        <p:txBody>
          <a:bodyPr lIns="468000" tIns="360000" rIns="360000" bIns="828000" anchor="b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Click to edit </a:t>
            </a:r>
            <a:br>
              <a:rPr lang="en-GB" noProof="0" dirty="0"/>
            </a:br>
            <a:r>
              <a:rPr lang="en-GB" noProof="0" dirty="0"/>
              <a:t>Master title style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lIns="0" anchor="ctr">
            <a:noAutofit/>
          </a:bodyPr>
          <a:lstStyle>
            <a:lvl1pPr>
              <a:defRPr sz="10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 dirty="0"/>
              <a:t>Name of Author  |  Function | Division | Country </a:t>
            </a:r>
          </a:p>
        </p:txBody>
      </p:sp>
      <p:sp>
        <p:nvSpPr>
          <p:cNvPr id="90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bg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 dirty="0"/>
              <a:t>www.who.int</a:t>
            </a:r>
          </a:p>
        </p:txBody>
      </p:sp>
      <p:sp>
        <p:nvSpPr>
          <p:cNvPr id="62" name="Text Placeholder 35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479999" y="5440855"/>
            <a:ext cx="11211172" cy="288000"/>
          </a:xfrm>
        </p:spPr>
        <p:txBody>
          <a:bodyPr lIns="0" rIns="90000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 dirty="0"/>
              <a:t>Date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8518300" y="488563"/>
            <a:ext cx="3172871" cy="11124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026036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invGray">
          <a:xfrm>
            <a:off x="480000" y="1800000"/>
            <a:ext cx="11232001" cy="423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 dirty="0"/>
              <a:t>One line Subtitle (optional)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 bwMode="invGray"/>
        <p:txBody>
          <a:bodyPr/>
          <a:lstStyle/>
          <a:p>
            <a:fld id="{DCD9F9BF-D269-4020-816F-460E917B7A74}" type="datetime1">
              <a:rPr lang="en-GB" noProof="0" smtClean="0"/>
              <a:t>21/04/2026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03284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8228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invGray">
          <a:xfrm>
            <a:off x="479999" y="1800000"/>
            <a:ext cx="5472000" cy="423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39CDCE64-EE06-4559-BA59-FD6059702EC4}" type="datetime1">
              <a:rPr lang="en-GB" noProof="0" smtClean="0"/>
              <a:t>21/04/2026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7085000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167802BA-8623-48AE-9924-9F5F6790139C}" type="datetime1">
              <a:rPr lang="en-GB" noProof="0" smtClean="0"/>
              <a:t>21/04/2026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387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387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31180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035824F7-C870-482C-80C0-AFECF2DA260C}" type="datetime1">
              <a:rPr lang="en-GB" noProof="0" smtClean="0"/>
              <a:t>21/04/2026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37" name="Content Placeholder 2"/>
          <p:cNvSpPr>
            <a:spLocks noGrp="1"/>
          </p:cNvSpPr>
          <p:nvPr>
            <p:ph sz="half" idx="30"/>
          </p:nvPr>
        </p:nvSpPr>
        <p:spPr bwMode="invGray">
          <a:xfrm>
            <a:off x="479999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8" name="Content Placeholder 3"/>
          <p:cNvSpPr>
            <a:spLocks noGrp="1"/>
          </p:cNvSpPr>
          <p:nvPr>
            <p:ph sz="half" idx="34"/>
          </p:nvPr>
        </p:nvSpPr>
        <p:spPr bwMode="invGray">
          <a:xfrm>
            <a:off x="6234364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35"/>
          </p:nvPr>
        </p:nvSpPr>
        <p:spPr bwMode="invGray">
          <a:xfrm>
            <a:off x="479999" y="4039524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36"/>
          </p:nvPr>
        </p:nvSpPr>
        <p:spPr bwMode="invGray">
          <a:xfrm>
            <a:off x="6234365" y="4039524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27947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BBB6CCEC-3D0A-48BE-9958-590F11C39C0A}" type="datetime1">
              <a:rPr lang="en-GB" noProof="0" smtClean="0"/>
              <a:t>21/04/2026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29"/>
          </p:nvPr>
        </p:nvSpPr>
        <p:spPr bwMode="invGray">
          <a:xfrm>
            <a:off x="4317181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30"/>
          </p:nvPr>
        </p:nvSpPr>
        <p:spPr bwMode="invGray">
          <a:xfrm>
            <a:off x="4317181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sz="half" idx="31"/>
          </p:nvPr>
        </p:nvSpPr>
        <p:spPr bwMode="invGray">
          <a:xfrm>
            <a:off x="8154364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32"/>
          </p:nvPr>
        </p:nvSpPr>
        <p:spPr bwMode="invGray">
          <a:xfrm>
            <a:off x="8154364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6200956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/ Text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414CCF51-8078-42ED-9407-7F055975162E}" type="datetime1">
              <a:rPr lang="en-GB" noProof="0" smtClean="0"/>
              <a:t>21/04/2026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6905117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  <a:solidFill>
            <a:srgbClr val="009CDE"/>
          </a:solidFill>
        </p:spPr>
        <p:txBody>
          <a:bodyPr lIns="144000" tIns="144000" rIns="144000" bIns="144000"/>
          <a:lstStyle>
            <a:lvl1pPr>
              <a:defRPr sz="1400" b="1">
                <a:solidFill>
                  <a:schemeClr val="bg1"/>
                </a:solidFill>
                <a:latin typeface="+mn-lt"/>
              </a:defRPr>
            </a:lvl1pPr>
            <a:lvl2pPr>
              <a:defRPr sz="1400">
                <a:solidFill>
                  <a:schemeClr val="bg1"/>
                </a:solidFill>
                <a:latin typeface="+mn-lt"/>
              </a:defRPr>
            </a:lvl2pPr>
            <a:lvl3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B5CB8422-2CBD-43EC-AF21-8B33A2ACAA82}" type="datetime1">
              <a:rPr lang="en-GB" noProof="0" smtClean="0"/>
              <a:t>21/04/2026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821150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11226364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6C135116-9A9A-47DA-A114-676E0C1FD8BF}" type="datetime1">
              <a:rPr lang="en-GB" noProof="0" smtClean="0"/>
              <a:t>21/04/2026</a:t>
            </a:fld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9784476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Intro large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17"/>
          <p:cNvSpPr>
            <a:spLocks noGrp="1"/>
          </p:cNvSpPr>
          <p:nvPr>
            <p:ph type="dt" sz="half" idx="14"/>
          </p:nvPr>
        </p:nvSpPr>
        <p:spPr bwMode="invGray">
          <a:noFill/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D0CC27D-0020-48D4-9B6C-9E6EA0640D93}" type="datetime1">
              <a:rPr lang="en-GB" noProof="0" smtClean="0"/>
              <a:t>21/04/2026</a:t>
            </a:fld>
            <a:endParaRPr lang="en-GB" noProof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5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6"/>
          </p:nvPr>
        </p:nvSpPr>
        <p:spPr bwMode="invGray">
          <a:noFill/>
        </p:spPr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  <a:noFill/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8"/>
          </p:nvPr>
        </p:nvSpPr>
        <p:spPr bwMode="invGray">
          <a:xfrm>
            <a:off x="479999" y="1800000"/>
            <a:ext cx="11226365" cy="4237200"/>
          </a:xfrm>
          <a:noFill/>
        </p:spPr>
        <p:txBody>
          <a:bodyPr lIns="0" tIns="0" rIns="0" bIns="0"/>
          <a:lstStyle>
            <a:lvl1pPr>
              <a:lnSpc>
                <a:spcPct val="110000"/>
              </a:lnSpc>
              <a:defRPr sz="1400" b="1">
                <a:solidFill>
                  <a:schemeClr val="bg2"/>
                </a:solidFill>
                <a:latin typeface="+mn-lt"/>
              </a:defRPr>
            </a:lvl1pPr>
            <a:lvl2pPr>
              <a:lnSpc>
                <a:spcPct val="110000"/>
              </a:lnSpc>
              <a:defRPr sz="1400">
                <a:solidFill>
                  <a:schemeClr val="bg2"/>
                </a:solidFill>
                <a:latin typeface="+mn-lt"/>
              </a:defRPr>
            </a:lvl2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1340298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Intro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wrap="square" tIns="1980000" bIns="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picture, then arrange object (send to back)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/>
          </p:nvPr>
        </p:nvSpPr>
        <p:spPr bwMode="gray">
          <a:xfrm>
            <a:off x="2" y="1800000"/>
            <a:ext cx="4279900" cy="1649446"/>
          </a:xfrm>
          <a:solidFill>
            <a:schemeClr val="tx2">
              <a:alpha val="90000"/>
            </a:schemeClr>
          </a:solidFill>
        </p:spPr>
        <p:txBody>
          <a:bodyPr lIns="468000" tIns="180000" rIns="360000" bIns="180000">
            <a:noAutofit/>
          </a:bodyPr>
          <a:lstStyle>
            <a:lvl1pPr>
              <a:defRPr sz="2800" b="1">
                <a:solidFill>
                  <a:schemeClr val="bg1"/>
                </a:solidFill>
                <a:latin typeface="+mj-lt"/>
              </a:defRPr>
            </a:lvl1pPr>
            <a:lvl2pPr marL="541338" indent="-274638">
              <a:tabLst>
                <a:tab pos="1614488" algn="l"/>
              </a:tabLst>
              <a:defRPr sz="280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GB" noProof="0" dirty="0"/>
              <a:t>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9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68D69CF-73BC-4E26-B56A-FEC2ABB77ED4}" type="datetime1">
              <a:rPr lang="en-GB" noProof="0" smtClean="0"/>
              <a:t>21/04/2026</a:t>
            </a:fld>
            <a:endParaRPr lang="en-GB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0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 noProof="0"/>
              <a:t>|     Title of the presentation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1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9737763" y="370800"/>
            <a:ext cx="1976400" cy="6948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anchor="ctr"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805648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30"/>
          </p:nvPr>
        </p:nvSpPr>
        <p:spPr bwMode="gray"/>
        <p:txBody>
          <a:bodyPr/>
          <a:lstStyle/>
          <a:p>
            <a:fld id="{99262F6C-3198-4C0D-9FD3-A522B66D4040}" type="datetime1">
              <a:rPr lang="en-GB" noProof="0" smtClean="0"/>
              <a:t>21/04/2026</a:t>
            </a:fld>
            <a:endParaRPr lang="en-GB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1"/>
          </p:nvPr>
        </p:nvSpPr>
        <p:spPr bwMode="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2"/>
          </p:nvPr>
        </p:nvSpPr>
        <p:spPr bwMode="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>
          <a:xfrm>
            <a:off x="479999" y="359999"/>
            <a:ext cx="8160000" cy="720000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28" name="Rectangle 27"/>
          <p:cNvSpPr/>
          <p:nvPr userDrawn="1"/>
        </p:nvSpPr>
        <p:spPr bwMode="gray">
          <a:xfrm>
            <a:off x="480001" y="1800002"/>
            <a:ext cx="6367841" cy="1424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 hasCustomPrompt="1"/>
          </p:nvPr>
        </p:nvSpPr>
        <p:spPr>
          <a:xfrm>
            <a:off x="479999" y="214368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01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1707437" y="214368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7432736" y="214368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479999" y="2877928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02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37" hasCustomPrompt="1"/>
          </p:nvPr>
        </p:nvSpPr>
        <p:spPr>
          <a:xfrm>
            <a:off x="1707437" y="287792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38" hasCustomPrompt="1"/>
          </p:nvPr>
        </p:nvSpPr>
        <p:spPr>
          <a:xfrm>
            <a:off x="7432736" y="287792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39" hasCustomPrompt="1"/>
          </p:nvPr>
        </p:nvSpPr>
        <p:spPr>
          <a:xfrm>
            <a:off x="479999" y="361217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03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40" hasCustomPrompt="1"/>
          </p:nvPr>
        </p:nvSpPr>
        <p:spPr>
          <a:xfrm>
            <a:off x="1707437" y="361217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7432736" y="361217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42" hasCustomPrompt="1"/>
          </p:nvPr>
        </p:nvSpPr>
        <p:spPr>
          <a:xfrm>
            <a:off x="479999" y="4346418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04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43" hasCustomPrompt="1"/>
          </p:nvPr>
        </p:nvSpPr>
        <p:spPr>
          <a:xfrm>
            <a:off x="1707437" y="434641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4" hasCustomPrompt="1"/>
          </p:nvPr>
        </p:nvSpPr>
        <p:spPr>
          <a:xfrm>
            <a:off x="7432736" y="434641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479999" y="508066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05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46" hasCustomPrompt="1"/>
          </p:nvPr>
        </p:nvSpPr>
        <p:spPr>
          <a:xfrm>
            <a:off x="1707437" y="508066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432736" y="508066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quarter" idx="48" hasCustomPrompt="1"/>
          </p:nvPr>
        </p:nvSpPr>
        <p:spPr>
          <a:xfrm>
            <a:off x="479999" y="5814910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06</a:t>
            </a:r>
          </a:p>
        </p:txBody>
      </p:sp>
      <p:sp>
        <p:nvSpPr>
          <p:cNvPr id="50" name="Text Placeholder 3"/>
          <p:cNvSpPr>
            <a:spLocks noGrp="1"/>
          </p:cNvSpPr>
          <p:nvPr>
            <p:ph type="body" sz="quarter" idx="49" hasCustomPrompt="1"/>
          </p:nvPr>
        </p:nvSpPr>
        <p:spPr>
          <a:xfrm>
            <a:off x="1707437" y="5814910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50" hasCustomPrompt="1"/>
          </p:nvPr>
        </p:nvSpPr>
        <p:spPr>
          <a:xfrm>
            <a:off x="7432736" y="5814910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67970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406DE-9F04-4761-B745-AA42CB128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683CD2-935F-4CAE-8B60-D78AF1C747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8E2E6B-AE78-4E8D-9B93-CAB3927EA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876E-34AA-496C-9326-EF24EACD805B}" type="datetimeFigureOut">
              <a:rPr lang="en-CH" smtClean="0"/>
              <a:t>04/21/2026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C8524E-FC47-42F0-8B32-61A43C86F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93F4B6-41D2-4C3A-A932-7604B680E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DF230-00B0-4B91-AF56-68EC33BBFE1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3244489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invGray"/>
        <p:txBody>
          <a:bodyPr/>
          <a:lstStyle/>
          <a:p>
            <a:fld id="{7BA931E1-7FC2-4DBD-9F66-3D1575A3F79C}" type="datetime1">
              <a:rPr lang="en-GB" noProof="0" smtClean="0"/>
              <a:t>21/04/2026</a:t>
            </a:fld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 dirty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1203203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bIns="1980000"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anchor="ctr">
            <a:noAutofit/>
          </a:bodyPr>
          <a:lstStyle>
            <a:lvl1pPr>
              <a:defRPr sz="10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37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bg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www.who.int</a:t>
            </a:r>
          </a:p>
        </p:txBody>
      </p:sp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Click to edit </a:t>
            </a:r>
            <a:br>
              <a:rPr lang="en-GB" noProof="0" dirty="0"/>
            </a:br>
            <a:r>
              <a:rPr lang="en-GB" noProof="0" dirty="0"/>
              <a:t>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0"/>
            <a:ext cx="12191999" cy="1656000"/>
          </a:xfrm>
          <a:solidFill>
            <a:schemeClr val="tx2">
              <a:alpha val="90000"/>
            </a:schemeClr>
          </a:solidFill>
        </p:spPr>
        <p:txBody>
          <a:bodyPr lIns="468000" tIns="216000" rIns="360000" bIns="216000" numCol="3"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4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GB" noProof="0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8518301" y="488563"/>
            <a:ext cx="3172871" cy="11124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5387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3AEB1-0D5E-C149-B321-DA4AB548DA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70194" y="1214438"/>
            <a:ext cx="7762141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A3CDA8-099F-7744-8846-6B15B2414D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0195" y="3602038"/>
            <a:ext cx="7762140" cy="160558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D8812D-64FD-E54A-976C-8D69B0F65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9135" y="6356350"/>
            <a:ext cx="2743200" cy="365125"/>
          </a:xfrm>
        </p:spPr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8ED70F-11D1-C346-9FBD-DE88B028B9C5}"/>
              </a:ext>
            </a:extLst>
          </p:cNvPr>
          <p:cNvSpPr/>
          <p:nvPr userDrawn="1"/>
        </p:nvSpPr>
        <p:spPr>
          <a:xfrm>
            <a:off x="-39615" y="0"/>
            <a:ext cx="3106200" cy="19304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fik 32">
            <a:extLst>
              <a:ext uri="{FF2B5EF4-FFF2-40B4-BE49-F238E27FC236}">
                <a16:creationId xmlns:a16="http://schemas.microsoft.com/office/drawing/2014/main" id="{C8EA37E7-2A47-694A-A363-02C512C236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65" y="349539"/>
            <a:ext cx="1989139" cy="1370913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72A377A-55D5-5348-A8DD-C6A1A36330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59914" y="5207620"/>
            <a:ext cx="7772481" cy="69152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4557E55-95EF-2043-9F60-FB9E49529C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9615" y="1930400"/>
            <a:ext cx="3289300" cy="4927600"/>
          </a:xfrm>
          <a:prstGeom prst="rect">
            <a:avLst/>
          </a:prstGeom>
        </p:spPr>
      </p:pic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EE7514FB-F824-3047-967D-583AFF4686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11231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6EB25-EEBF-F443-9A1B-CB082D853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367" y="1081669"/>
            <a:ext cx="10772968" cy="1215482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1C9FD-89EB-2A48-AFCB-E06C42DAD2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9367" y="2554675"/>
            <a:ext cx="10772968" cy="3622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CBFD3-553E-8446-9FB7-57B9DDF70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41FA6A-772D-C243-B2A3-B0E0BD851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26832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70635E-0F46-AD42-AD4F-BE4BCC9D2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9135" y="6356350"/>
            <a:ext cx="2743200" cy="365125"/>
          </a:xfrm>
        </p:spPr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71D96386-14F0-C64E-A1F8-5EB91E62AF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36985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CB689-76D4-3443-BAF7-638BC7FD1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365" y="1709739"/>
            <a:ext cx="10772969" cy="209282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D55BB3-4B39-0741-9BEE-A11E2E69B6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9366" y="3802567"/>
            <a:ext cx="10772968" cy="228708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288F75-7200-274E-865C-4BEED5F2E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5950AD-5A27-FB47-9694-6088408DA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667FD6-499F-5D45-9FA8-4F72E0CF0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65580" y="6356350"/>
            <a:ext cx="2866754" cy="365125"/>
          </a:xfrm>
        </p:spPr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B87940F5-970C-0540-8D89-A853463F0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47495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68A05-D8F1-5446-9772-EB91FB9DD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365" y="1070518"/>
            <a:ext cx="10772969" cy="1612630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DDF74-E796-2444-BE88-D86403FBB8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9366" y="3111189"/>
            <a:ext cx="4960434" cy="3065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2AA53-B4F9-9C4A-A7D9-ED2A2DFF3E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111189"/>
            <a:ext cx="5660134" cy="306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0CD342-E10E-AE47-8726-D59C31231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BD0709-9352-C540-AF98-F0AEBCA02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329396-3125-1B4F-A1DB-84654A56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65580" y="6356350"/>
            <a:ext cx="2866754" cy="365125"/>
          </a:xfrm>
        </p:spPr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8AA429EC-7CB3-7544-989D-E4B072380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39170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C7627-E4F7-D24A-A9BC-4E7F1573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365" y="1150608"/>
            <a:ext cx="10772970" cy="68707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7ABAA-A3B5-F24F-BCBC-9AC1613C5D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9366" y="1857375"/>
            <a:ext cx="4938209" cy="647700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8E29D5-691D-B24E-9FE0-4C1E15BEF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9366" y="2505075"/>
            <a:ext cx="4938209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252345-27B8-A647-A9E7-B171F579E6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1857375"/>
            <a:ext cx="5660135" cy="647700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92A40F-3A0D-6840-93E9-51DBFA0576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66013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315C30-610E-474B-A6D9-B4D11D28D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4B4EFB-789A-F840-BD55-F2F5435A5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576E60-5521-E847-8C6C-F8BD1109D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9134" y="6356350"/>
            <a:ext cx="2743200" cy="365125"/>
          </a:xfrm>
        </p:spPr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DF19EDA7-F5E0-2142-9CDA-7C1BA93F6B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9598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E1D61-FF57-8E42-A273-35A7EC912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1357584"/>
            <a:ext cx="7670180" cy="471983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11B50A-C315-ED4A-B21B-2FBE4BB6C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8884A-49E8-4C44-9BCE-1D50CAF80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69E3A2-88C7-3F4A-B3AA-6D69B9EBD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67933165-6AD7-9C48-8B37-450343DB2E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63943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E80DD0-69E8-7F47-9F67-4CD1E4A9E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A68C61-ACCD-2A47-9583-6D1F0EBC9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C4BF8A-7980-B342-BDAB-6A5FFEEB4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4204200F-05BD-FB49-8F93-783D7E1CAA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64106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405EF-36D5-B14B-8CA1-F1F84ADEB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182029"/>
            <a:ext cx="3932237" cy="141231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9971A8-E9A0-5049-9AAF-6D473ADB9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7" y="1182029"/>
            <a:ext cx="6649147" cy="517432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3EB1F4-9F1D-0044-A179-095F9AEA2B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65501"/>
            <a:ext cx="3932237" cy="331632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976C72-C3EB-B843-842E-CE99E006B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962707-6DB9-2143-824C-8E0F936AA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BB80D8-0E1F-EC4E-B590-A2F96A767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D4892ADF-698A-B84D-96D2-822B1E0ECA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5136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sposition personnalisé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drawing of a person&#10;&#10;Description automatically generated">
            <a:extLst>
              <a:ext uri="{FF2B5EF4-FFF2-40B4-BE49-F238E27FC236}">
                <a16:creationId xmlns:a16="http://schemas.microsoft.com/office/drawing/2014/main" id="{1BD738AC-CDEB-4F80-94A7-E9EDEFC141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0" y="6309360"/>
            <a:ext cx="1540764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2767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B3440-FAD8-ED47-A606-5345F34EE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182028"/>
            <a:ext cx="3932237" cy="1427821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20632F-CE65-B94C-90A5-3F8FD03FDB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1182029"/>
            <a:ext cx="6649147" cy="533572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DD0605-50F1-9A41-94D0-FFCD4B992E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65502"/>
            <a:ext cx="3932237" cy="326730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2DFE4E-D909-644B-A3B6-73ACEEC72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AECF74-D8BA-E047-9989-F8349F293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B35061-28A8-2944-9D35-7201FF4BF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32E394AB-6B94-A441-815A-48C25E4C27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34234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A0A18-8AD2-17B5-1305-49A613A675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1E95EF-CBAA-732B-9540-2767D7057B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DBB2F-E804-8B81-8CB7-C422A5FD8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04/21/2026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B0CAF9-19C1-B528-3164-0D0740C49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8804E1-CC56-B847-087C-E16CB52E0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8647179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2941A-D9D0-1E3A-9896-1520FE21A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F9AF5-CDD5-ED07-FE2A-ACE289EE7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1B4D85-FB1C-5F4E-5EB7-5765D5F6F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04/21/2026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DB1EF-B06F-7226-ED7D-69E14A7AC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D25E8-A87C-6E41-1F5C-F71D2686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54859796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3A4CB-BD2E-A4C7-DECC-95ADD6E93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38869D-91A5-1AFF-7C02-AF8B360B2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429D0-39B5-8967-971F-E93745131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04/21/2026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7F4F6-EC25-BE13-970C-6501595F4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09B343-60BB-0E94-9069-F6762BED5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6410152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F21B7-E03E-BE57-CA65-5A0B66D67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9E502-A504-9B85-A4CE-56523C59E5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347C7A-14CA-3E2F-55BE-E5BD344E4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C0AE6D-48F7-0269-469A-61D267CA7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04/21/2026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CA7D95-1B83-2D9D-31DD-E1093B65A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F92831-6053-7490-9B3E-F93E4A126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6049051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74650-AC69-1A28-D3B4-89D0AA154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6A3596-78A6-C75F-979F-F01680C6DD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12C92A-F2B7-A813-A625-CA637FE9B6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C27FF2-A890-E525-BA34-44028F8C5D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AC5416-FBFD-5571-B996-8103CDDFEA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AD9D-24B9-8493-9B9D-756FE5304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04/21/2026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B0D78D-353D-4D7F-621A-5D98635CC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7DAE01-080A-C280-7F4F-5725EC6E1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9071921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CFECA-757F-EAFD-FC4D-6733AB45E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2955CA-86BD-680B-0580-333E84335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04/21/2026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A81BB7-0F27-D112-F038-70C2B604C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880F2-A630-B861-8791-7EF527A84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42412518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10BEB2-0693-F070-1AC5-930257372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04/21/2026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AC461D-ED0C-C28B-6B43-A1EABA14F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5C715-D3A4-A379-B38F-0EBDF8082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77290149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3F00-37FF-9F18-C4E8-B45F2D5A6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89930-521C-1FB3-1D38-674BD5A41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830337-135C-EB1F-1EEF-182479CD8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DA26B-83CE-F882-14BD-AD490B1BD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04/21/2026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D8832-CB07-542F-3AEF-422C57A81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BFDF21-3E1A-AD49-8AB6-4E0EC8489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07901434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44C20-C6F7-30D2-1441-BE582B3EA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C07171-75E2-04E8-934D-8FB6BBCE4C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892F35-D9E7-49AC-2738-0DCDA06876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570718-0629-835A-D847-51E0D27DB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04/21/2026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CEB677-0AF9-32EC-E07B-DD248BE2B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974D94-9E8E-CCF0-BEEA-6D866DFBF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49786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FEB4B4A-D3B3-404B-86BF-A24B36DEEEC2}"/>
              </a:ext>
            </a:extLst>
          </p:cNvPr>
          <p:cNvSpPr/>
          <p:nvPr userDrawn="1"/>
        </p:nvSpPr>
        <p:spPr>
          <a:xfrm>
            <a:off x="0" y="0"/>
            <a:ext cx="12192000" cy="5767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16792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46339-7C08-95AA-084A-99450CEFA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E23DF4-3F07-C648-6B8D-C15BB1B8F1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359567-7D37-10E6-C45A-332AE066A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04/21/2026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60E560-7110-A485-91A7-BB057A99E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566C0-9063-D20F-F27D-1B10D02BC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08267837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EAF52C-7377-B4F2-48DB-455724F1D5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BD0A5F-89BD-22F7-0D50-A5AF67972E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463B5-1187-A118-0664-AD9F802A6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04/21/2026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8FCA88-6BFB-573D-9DCF-68602C8D3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0249AF-15F2-6915-8AEA-C5B0D6D59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083822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1331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6B23F-BB96-4DBD-ADE7-6FE6F5496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A9D4B1-DD11-48FC-A767-4AC8443FCE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276E8D-B4A9-4FD9-B98B-0BD91DD22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7A90C-45C0-4217-8FE9-9D7BA7C6D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3FA520-63A7-464E-99D8-F9B13C206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915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AD4E1-15D4-43CB-93A2-53BF5B4980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C7A50C-4868-4C4C-9D9B-DFAD3003F1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71951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7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ags" Target="../tags/tag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48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5" Type="http://schemas.openxmlformats.org/officeDocument/2006/relationships/image" Target="../media/image5.png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24" Type="http://schemas.openxmlformats.org/officeDocument/2006/relationships/theme" Target="../theme/theme5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6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92DC55-D5BC-4329-9FB5-1347920A4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AADC030-D5CB-4510-84FE-C68430415D4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0738A13-9DCF-4CA4-919B-EDC962585E0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19878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0" r:id="rId3"/>
    <p:sldLayoutId id="2147483671" r:id="rId4"/>
    <p:sldLayoutId id="2147483681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rgbClr val="E2722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92DC55-D5BC-4329-9FB5-1347920A4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AADC030-D5CB-4510-84FE-C68430415D4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0738A13-9DCF-4CA4-919B-EDC962585E0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51285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rgbClr val="E2722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AFAA94-0D1B-40E4-932D-2E5148069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F6C4D2-E8E8-4B3F-BD41-D2D75607BF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11430000" cy="4389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BDBE70-FDE9-4BE2-89B1-4643A1D65466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0530" y="6168753"/>
            <a:ext cx="2033491" cy="30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58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E56B9A22-AF09-414E-9E26-1E1F5C7C557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9715629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395" imgH="396" progId="TCLayout.ActiveDocument.1">
                  <p:embed/>
                </p:oleObj>
              </mc:Choice>
              <mc:Fallback>
                <p:oleObj name="think-cell Slide" r:id="rId16" imgW="395" imgH="396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E56B9A22-AF09-414E-9E26-1E1F5C7C55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EA6196BD-EA81-4140-8073-9B13AB2A6497}"/>
              </a:ext>
            </a:extLst>
          </p:cNvPr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27024B-CBE5-4648-B1AC-B66F9B9BF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861B95-58DC-4107-A038-20A02AE9E8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70B86E-9B44-42A1-BBBF-F850065885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C6C86-516E-43E0-8C01-723A2A5FFE6F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6D62CB-52D4-4778-BA10-6D12F2CDCC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5DC729-0F0D-42D3-A200-E3AAB88AA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1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4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invGray">
          <a:xfrm>
            <a:off x="480000" y="1800000"/>
            <a:ext cx="11232001" cy="4237200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Sixth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invGray">
          <a:xfrm>
            <a:off x="480000" y="6580588"/>
            <a:ext cx="79000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B2A9C5F-569E-41BE-B5E5-7CBFE1B687B2}" type="datetime1">
              <a:rPr lang="en-GB" noProof="0" smtClean="0"/>
              <a:t>21/04/2026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invGray">
          <a:xfrm>
            <a:off x="1392992" y="6580588"/>
            <a:ext cx="2264608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invGray">
          <a:xfrm>
            <a:off x="11416433" y="6580588"/>
            <a:ext cx="28993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9" name="Rectangle 8"/>
          <p:cNvSpPr/>
          <p:nvPr userDrawn="1"/>
        </p:nvSpPr>
        <p:spPr bwMode="invGray">
          <a:xfrm>
            <a:off x="9735601" y="371958"/>
            <a:ext cx="1976400" cy="694800"/>
          </a:xfrm>
          <a:prstGeom prst="rect">
            <a:avLst/>
          </a:prstGeom>
          <a:blipFill dpi="0" rotWithShape="1">
            <a:blip r:embed="rId2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</p:spTree>
    <p:extLst>
      <p:ext uri="{BB962C8B-B14F-4D97-AF65-F5344CB8AC3E}">
        <p14:creationId xmlns:p14="http://schemas.microsoft.com/office/powerpoint/2010/main" val="592533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bg1"/>
        </a:buClr>
        <a:buSzPct val="80000"/>
        <a:buFontTx/>
        <a:buNone/>
        <a:defRPr sz="1400" b="0" kern="1200">
          <a:solidFill>
            <a:schemeClr val="bg1"/>
          </a:solidFill>
          <a:latin typeface="+mn-lt"/>
          <a:ea typeface="+mn-ea"/>
          <a:cs typeface="Times New Roman" panose="02020603050405020304" pitchFamily="18" charset="0"/>
        </a:defRPr>
      </a:lvl1pPr>
      <a:lvl2pPr marL="466725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2pPr>
      <a:lvl3pPr marL="827087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3pPr>
      <a:lvl4pPr marL="1179513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tabLst>
          <a:tab pos="1074738" algn="l"/>
        </a:tabLst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16075" indent="-358775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062163" indent="-358775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1">
          <p15:clr>
            <a:srgbClr val="F26B43"/>
          </p15:clr>
        </p15:guide>
        <p15:guide id="2" orient="horz" pos="3809">
          <p15:clr>
            <a:srgbClr val="F26B43"/>
          </p15:clr>
        </p15:guide>
        <p15:guide id="3" pos="3840">
          <p15:clr>
            <a:srgbClr val="F26B43"/>
          </p15:clr>
        </p15:guide>
        <p15:guide id="4" pos="302">
          <p15:clr>
            <a:srgbClr val="F26B43"/>
          </p15:clr>
        </p15:guide>
        <p15:guide id="5" pos="7379">
          <p15:clr>
            <a:srgbClr val="F26B43"/>
          </p15:clr>
        </p15:guide>
        <p15:guide id="6" pos="3761">
          <p15:clr>
            <a:srgbClr val="F26B43"/>
          </p15:clr>
        </p15:guide>
        <p15:guide id="7" pos="3919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D0520-48BB-C9B0-B2E4-ADDC75369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0093A8-2D25-B101-BCA4-B70436324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B741D-D49A-A46D-36D1-08231AB642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A68131-4982-4C62-9AF1-BAD2DC48C6E4}" type="datetimeFigureOut">
              <a:rPr lang="en-CH" smtClean="0"/>
              <a:t>04/21/2026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FD8CCD-C68D-A8E4-364C-DD4C1849F1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48F02-E01D-6E98-9BE6-88D675D50B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556696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0.png"/><Relationship Id="rId5" Type="http://schemas.openxmlformats.org/officeDocument/2006/relationships/image" Target="../media/image8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2FD0D4-E16A-4129-9054-5A35F7CD6C22}"/>
              </a:ext>
            </a:extLst>
          </p:cNvPr>
          <p:cNvSpPr txBox="1"/>
          <p:nvPr/>
        </p:nvSpPr>
        <p:spPr>
          <a:xfrm>
            <a:off x="1028700" y="1967266"/>
            <a:ext cx="2628900" cy="254725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Welcome</a:t>
            </a:r>
          </a:p>
        </p:txBody>
      </p:sp>
      <p:pic>
        <p:nvPicPr>
          <p:cNvPr id="26" name="image1.jpg">
            <a:extLst>
              <a:ext uri="{FF2B5EF4-FFF2-40B4-BE49-F238E27FC236}">
                <a16:creationId xmlns:a16="http://schemas.microsoft.com/office/drawing/2014/main" id="{732EFC19-670E-4757-9AC3-91F3C61DB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08" b="19354"/>
          <a:stretch>
            <a:fillRect/>
          </a:stretch>
        </p:blipFill>
        <p:spPr bwMode="auto">
          <a:xfrm>
            <a:off x="8357404" y="6010285"/>
            <a:ext cx="1684337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417C1CB2-04DA-4575-8105-A9525FC74E00}"/>
              </a:ext>
            </a:extLst>
          </p:cNvPr>
          <p:cNvSpPr txBox="1"/>
          <p:nvPr/>
        </p:nvSpPr>
        <p:spPr>
          <a:xfrm>
            <a:off x="219523" y="-77312"/>
            <a:ext cx="1185454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spc="120" dirty="0">
                <a:solidFill>
                  <a:srgbClr val="11AD9F"/>
                </a:solidFill>
                <a:latin typeface="Calibri" panose="020F0502020204030204"/>
              </a:rPr>
              <a:t>HIV Prevention Need Estimates Workshop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spc="120" dirty="0">
                <a:solidFill>
                  <a:srgbClr val="11AD9F"/>
                </a:solidFill>
                <a:latin typeface="Calibri" panose="020F0502020204030204"/>
              </a:rPr>
              <a:t>Concentrated</a:t>
            </a:r>
            <a:r>
              <a:rPr kumimoji="0" lang="en-US" sz="4400" b="1" i="0" u="none" strike="noStrike" kern="1200" cap="none" spc="120" normalizeH="0" baseline="0" noProof="0" dirty="0">
                <a:ln>
                  <a:noFill/>
                </a:ln>
                <a:solidFill>
                  <a:srgbClr val="11AD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Epidemics </a:t>
            </a:r>
            <a:r>
              <a:rPr lang="en-US" sz="4400" b="1" spc="120" dirty="0">
                <a:solidFill>
                  <a:srgbClr val="11AD9F"/>
                </a:solidFill>
                <a:latin typeface="Calibri" panose="020F0502020204030204"/>
              </a:rPr>
              <a:t>–</a:t>
            </a:r>
            <a:r>
              <a:rPr kumimoji="0" lang="en-US" sz="4400" b="1" i="0" u="none" strike="noStrike" kern="1200" cap="none" spc="120" normalizeH="0" baseline="0" noProof="0" dirty="0">
                <a:ln>
                  <a:noFill/>
                </a:ln>
                <a:solidFill>
                  <a:srgbClr val="11AD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Asia Pacific</a:t>
            </a:r>
            <a:endParaRPr kumimoji="0" lang="en-US" sz="4400" b="0" i="0" u="none" strike="noStrike" kern="1200" cap="none" spc="120" normalizeH="0" baseline="0" noProof="0" dirty="0">
              <a:ln>
                <a:noFill/>
              </a:ln>
              <a:solidFill>
                <a:srgbClr val="11AD9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37DC720-CEE2-42E0-903D-EA0DF922FD54}"/>
              </a:ext>
            </a:extLst>
          </p:cNvPr>
          <p:cNvGrpSpPr/>
          <p:nvPr/>
        </p:nvGrpSpPr>
        <p:grpSpPr>
          <a:xfrm>
            <a:off x="4777316" y="1574019"/>
            <a:ext cx="6780700" cy="3813277"/>
            <a:chOff x="4777316" y="1574019"/>
            <a:chExt cx="6780700" cy="3813277"/>
          </a:xfrm>
        </p:grpSpPr>
        <p:pic>
          <p:nvPicPr>
            <p:cNvPr id="4" name="Picture 3" descr="A picture containing timeline&#10;&#10;Description automatically generated">
              <a:extLst>
                <a:ext uri="{FF2B5EF4-FFF2-40B4-BE49-F238E27FC236}">
                  <a16:creationId xmlns:a16="http://schemas.microsoft.com/office/drawing/2014/main" id="{6110FDA1-E5BA-4CB8-9525-A44B9F2F7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7316" y="1574019"/>
              <a:ext cx="6780700" cy="3813277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F596330-9678-49A9-AF06-16531A68029F}"/>
                </a:ext>
              </a:extLst>
            </p:cNvPr>
            <p:cNvSpPr/>
            <p:nvPr/>
          </p:nvSpPr>
          <p:spPr>
            <a:xfrm>
              <a:off x="9122229" y="4002194"/>
              <a:ext cx="2352349" cy="1016120"/>
            </a:xfrm>
            <a:prstGeom prst="rect">
              <a:avLst/>
            </a:prstGeom>
            <a:solidFill>
              <a:srgbClr val="00A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/>
                <a:t>Let’s </a:t>
              </a:r>
              <a:r>
                <a:rPr lang="en-US" b="1" dirty="0">
                  <a:solidFill>
                    <a:schemeClr val="tx1"/>
                  </a:solidFill>
                </a:rPr>
                <a:t>engage</a:t>
              </a:r>
              <a:r>
                <a:rPr lang="en-US" b="1" dirty="0"/>
                <a:t> in the chat and ask </a:t>
              </a:r>
              <a:r>
                <a:rPr lang="en-US" b="1" dirty="0">
                  <a:solidFill>
                    <a:schemeClr val="tx1"/>
                  </a:solidFill>
                </a:rPr>
                <a:t>questions</a:t>
              </a:r>
              <a:r>
                <a:rPr lang="en-US" b="1" dirty="0"/>
                <a:t> using the Q&amp;A function</a:t>
              </a:r>
            </a:p>
          </p:txBody>
        </p:sp>
      </p:grpSp>
      <p:pic>
        <p:nvPicPr>
          <p:cNvPr id="6" name="Graphic 6">
            <a:extLst>
              <a:ext uri="{FF2B5EF4-FFF2-40B4-BE49-F238E27FC236}">
                <a16:creationId xmlns:a16="http://schemas.microsoft.com/office/drawing/2014/main" id="{2DF5B2B1-9F6D-3AEF-71D6-C8FDF61DF29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10563513" y="6086097"/>
            <a:ext cx="1102014" cy="550573"/>
          </a:xfrm>
          <a:prstGeom prst="rect">
            <a:avLst/>
          </a:prstGeom>
          <a:ln w="0"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50CAD7-017E-6C8D-4909-45D1CEC52435}"/>
              </a:ext>
            </a:extLst>
          </p:cNvPr>
          <p:cNvSpPr txBox="1"/>
          <p:nvPr/>
        </p:nvSpPr>
        <p:spPr>
          <a:xfrm>
            <a:off x="635554" y="5179288"/>
            <a:ext cx="34151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400" dirty="0">
                <a:latin typeface="+mj-lt"/>
                <a:cs typeface="Calibri" panose="020F0502020204030204" pitchFamily="34" charset="0"/>
              </a:rPr>
              <a:t>Date: 23 February 2026</a:t>
            </a:r>
          </a:p>
          <a:p>
            <a:r>
              <a:rPr lang="en-IN" sz="2400" dirty="0">
                <a:latin typeface="+mj-lt"/>
                <a:cs typeface="Calibri" panose="020F0502020204030204" pitchFamily="34" charset="0"/>
              </a:rPr>
              <a:t>Time: 11h00 – 16h00 CET</a:t>
            </a:r>
            <a:endParaRPr lang="en-US" sz="2400" dirty="0"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578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B956A-836D-210A-DEC9-31DD78E0C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0793"/>
          </a:xfrm>
        </p:spPr>
        <p:txBody>
          <a:bodyPr/>
          <a:lstStyle/>
          <a:p>
            <a:r>
              <a:rPr lang="en-US" dirty="0"/>
              <a:t>Objectives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CE356-86B2-A6BD-D828-DCCA5E5AB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91530" cy="4351338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en-US" dirty="0"/>
              <a:t>Explain strategic directions for prevention in a new context, 2030 targets and rationale for needs estimates; </a:t>
            </a:r>
          </a:p>
          <a:p>
            <a:pPr marL="514350" indent="-514350">
              <a:buAutoNum type="arabicParenR"/>
            </a:pPr>
            <a:r>
              <a:rPr lang="en-US" dirty="0"/>
              <a:t>Familiarize participants with the new Spectrum needs estimation; </a:t>
            </a:r>
          </a:p>
          <a:p>
            <a:pPr marL="514350" indent="-514350">
              <a:buAutoNum type="arabicParenR"/>
            </a:pPr>
            <a:r>
              <a:rPr lang="en-US" dirty="0"/>
              <a:t>Share basic info on more detailed needs estimation tools: </a:t>
            </a:r>
            <a:r>
              <a:rPr lang="en-US" dirty="0" err="1"/>
              <a:t>PrEP</a:t>
            </a:r>
            <a:r>
              <a:rPr lang="en-US" dirty="0"/>
              <a:t>-IT, CNET, SHIPP …; </a:t>
            </a:r>
          </a:p>
          <a:p>
            <a:pPr marL="514350" indent="-514350">
              <a:buAutoNum type="arabicParenR"/>
            </a:pPr>
            <a:r>
              <a:rPr lang="en-US" dirty="0"/>
              <a:t>Discuss implications for target setting and use of estimates (for national plans, GF-GC8 and other purposes)</a:t>
            </a:r>
            <a:endParaRPr lang="en-CH" dirty="0"/>
          </a:p>
        </p:txBody>
      </p:sp>
      <p:pic>
        <p:nvPicPr>
          <p:cNvPr id="4" name="image1.jpg">
            <a:extLst>
              <a:ext uri="{FF2B5EF4-FFF2-40B4-BE49-F238E27FC236}">
                <a16:creationId xmlns:a16="http://schemas.microsoft.com/office/drawing/2014/main" id="{BDA5E8CB-BBB8-D35E-6C6C-96037AAA0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08" b="19354"/>
          <a:stretch>
            <a:fillRect/>
          </a:stretch>
        </p:blipFill>
        <p:spPr bwMode="auto">
          <a:xfrm>
            <a:off x="8357404" y="5925221"/>
            <a:ext cx="1684337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FF89C24A-5E7E-1915-CDF8-2E4D7447490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10563513" y="6086097"/>
            <a:ext cx="1102014" cy="550573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312595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8C0D4B2-5AE5-F253-4375-1EB34A12AB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72" y="1414466"/>
            <a:ext cx="7512920" cy="541844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96DF0D0-C6F7-81E2-99AE-C612BE783193}"/>
              </a:ext>
            </a:extLst>
          </p:cNvPr>
          <p:cNvSpPr txBox="1"/>
          <p:nvPr/>
        </p:nvSpPr>
        <p:spPr>
          <a:xfrm>
            <a:off x="81172" y="308674"/>
            <a:ext cx="121294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pc="120">
                <a:solidFill>
                  <a:srgbClr val="11AD9F"/>
                </a:solidFill>
                <a:latin typeface="Calibri" panose="020F0502020204030204"/>
              </a:rPr>
              <a:t>INDICATIVE DATES </a:t>
            </a:r>
            <a:r>
              <a:rPr lang="en-US" sz="3200" b="1" spc="120" dirty="0">
                <a:solidFill>
                  <a:srgbClr val="11AD9F"/>
                </a:solidFill>
                <a:latin typeface="Calibri" panose="020F0502020204030204"/>
              </a:rPr>
              <a:t>- HIV Prevention Need Estimates Workshop</a:t>
            </a:r>
            <a:endParaRPr kumimoji="0" lang="en-US" sz="3200" b="0" i="0" u="none" strike="noStrike" kern="1200" cap="none" spc="120" normalizeH="0" baseline="0" noProof="0" dirty="0">
              <a:ln>
                <a:noFill/>
              </a:ln>
              <a:solidFill>
                <a:srgbClr val="11AD9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EC903974-473A-4004-3274-65EC825FD1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4376966"/>
              </p:ext>
            </p:extLst>
          </p:nvPr>
        </p:nvGraphicFramePr>
        <p:xfrm>
          <a:off x="7669258" y="1414466"/>
          <a:ext cx="4247803" cy="323999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633517">
                  <a:extLst>
                    <a:ext uri="{9D8B030D-6E8A-4147-A177-3AD203B41FA5}">
                      <a16:colId xmlns:a16="http://schemas.microsoft.com/office/drawing/2014/main" val="3346969155"/>
                    </a:ext>
                  </a:extLst>
                </a:gridCol>
                <a:gridCol w="2614286">
                  <a:extLst>
                    <a:ext uri="{9D8B030D-6E8A-4147-A177-3AD203B41FA5}">
                      <a16:colId xmlns:a16="http://schemas.microsoft.com/office/drawing/2014/main" val="1924112203"/>
                    </a:ext>
                  </a:extLst>
                </a:gridCol>
              </a:tblGrid>
              <a:tr h="461755">
                <a:tc>
                  <a:txBody>
                    <a:bodyPr/>
                    <a:lstStyle/>
                    <a:p>
                      <a:r>
                        <a:rPr lang="en-US" sz="1600" dirty="0"/>
                        <a:t>Region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Dedicated sessions for prevention needs estimates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383430"/>
                  </a:ext>
                </a:extLst>
              </a:tr>
              <a:tr h="458868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Generalized epis ESA, WCA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11 February; 12 February, 13.00-15.15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37785"/>
                  </a:ext>
                </a:extLst>
              </a:tr>
              <a:tr h="461755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AP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600" dirty="0"/>
                        <a:t>23 February, 11.00-14.00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7214215"/>
                  </a:ext>
                </a:extLst>
              </a:tr>
              <a:tr h="379493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Concentrated WCA, MENA ESA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16 February, 13.00-16.00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039965"/>
                  </a:ext>
                </a:extLst>
              </a:tr>
              <a:tr h="461755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LA &amp; CAR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 March, 15.00-18.00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4791363"/>
                  </a:ext>
                </a:extLst>
              </a:tr>
              <a:tr h="461755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EECA &amp; WCENA/HICs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9 March, 13.00-16.00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719219"/>
                  </a:ext>
                </a:extLst>
              </a:tr>
            </a:tbl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id="{C233B242-D893-239F-A622-C6A80F142117}"/>
              </a:ext>
            </a:extLst>
          </p:cNvPr>
          <p:cNvGrpSpPr/>
          <p:nvPr/>
        </p:nvGrpSpPr>
        <p:grpSpPr>
          <a:xfrm>
            <a:off x="7960238" y="5846623"/>
            <a:ext cx="3956823" cy="955965"/>
            <a:chOff x="8357404" y="5932950"/>
            <a:chExt cx="3308123" cy="700939"/>
          </a:xfrm>
          <a:solidFill>
            <a:schemeClr val="bg1"/>
          </a:solidFill>
        </p:grpSpPr>
        <p:pic>
          <p:nvPicPr>
            <p:cNvPr id="12" name="image1.jpg">
              <a:extLst>
                <a:ext uri="{FF2B5EF4-FFF2-40B4-BE49-F238E27FC236}">
                  <a16:creationId xmlns:a16="http://schemas.microsoft.com/office/drawing/2014/main" id="{004DB3FB-32D3-F120-7758-F32B2D4708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08" b="19354"/>
            <a:stretch>
              <a:fillRect/>
            </a:stretch>
          </p:blipFill>
          <p:spPr bwMode="auto">
            <a:xfrm>
              <a:off x="8357404" y="5932950"/>
              <a:ext cx="1684337" cy="7009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Graphic 6">
              <a:extLst>
                <a:ext uri="{FF2B5EF4-FFF2-40B4-BE49-F238E27FC236}">
                  <a16:creationId xmlns:a16="http://schemas.microsoft.com/office/drawing/2014/main" id="{1D6FCCD0-5DD5-8D2F-57E9-FD8185825475}"/>
                </a:ext>
              </a:extLst>
            </p:cNvPr>
            <p:cNvPicPr/>
            <p:nvPr/>
          </p:nvPicPr>
          <p:blipFill>
            <a:blip r:embed="rId6"/>
            <a:stretch/>
          </p:blipFill>
          <p:spPr>
            <a:xfrm>
              <a:off x="10227415" y="6086097"/>
              <a:ext cx="1438112" cy="476677"/>
            </a:xfrm>
            <a:prstGeom prst="rect">
              <a:avLst/>
            </a:prstGeom>
            <a:grpFill/>
            <a:ln w="0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949125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AD7BF-86D9-425A-7DB5-1D239F049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0CB4F-5BD6-CD0B-C608-13900D0C2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26" y="0"/>
            <a:ext cx="11213537" cy="748145"/>
          </a:xfrm>
        </p:spPr>
        <p:txBody>
          <a:bodyPr>
            <a:noAutofit/>
          </a:bodyPr>
          <a:lstStyle/>
          <a:p>
            <a:r>
              <a:rPr lang="en-US" sz="2800" dirty="0"/>
              <a:t>Agenda for the detailed training sessions: concentrated epidemic settings (with minor adaptations for the different regions)</a:t>
            </a:r>
            <a:endParaRPr lang="en-CH" sz="28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9450A83-EEF1-BF46-4A57-449EC9EBAB6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0522411"/>
              </p:ext>
            </p:extLst>
          </p:nvPr>
        </p:nvGraphicFramePr>
        <p:xfrm>
          <a:off x="167236" y="1083798"/>
          <a:ext cx="11857528" cy="557784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153564">
                  <a:extLst>
                    <a:ext uri="{9D8B030D-6E8A-4147-A177-3AD203B41FA5}">
                      <a16:colId xmlns:a16="http://schemas.microsoft.com/office/drawing/2014/main" val="3346969155"/>
                    </a:ext>
                  </a:extLst>
                </a:gridCol>
                <a:gridCol w="8266545">
                  <a:extLst>
                    <a:ext uri="{9D8B030D-6E8A-4147-A177-3AD203B41FA5}">
                      <a16:colId xmlns:a16="http://schemas.microsoft.com/office/drawing/2014/main" val="1898506756"/>
                    </a:ext>
                  </a:extLst>
                </a:gridCol>
                <a:gridCol w="2437419">
                  <a:extLst>
                    <a:ext uri="{9D8B030D-6E8A-4147-A177-3AD203B41FA5}">
                      <a16:colId xmlns:a16="http://schemas.microsoft.com/office/drawing/2014/main" val="1924112203"/>
                    </a:ext>
                  </a:extLst>
                </a:gridCol>
              </a:tblGrid>
              <a:tr h="281239">
                <a:tc>
                  <a:txBody>
                    <a:bodyPr/>
                    <a:lstStyle/>
                    <a:p>
                      <a:r>
                        <a:rPr lang="en-US" sz="1600" dirty="0"/>
                        <a:t>TIME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AGENDA ITEM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PRESENTER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38343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15.00-15.35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Welcome (2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Opening and Introduction – Estimates process and prevention needs (3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2030 prevention access framework, targets and rationale for needs estimates; (10 minutes)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Detailed overview, functionality and assumptions on Spectrum prevention needs estimates &amp; targets (10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Q &amp; A (10 minutes)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Fode Simaga – UNAIDS</a:t>
                      </a:r>
                    </a:p>
                    <a:p>
                      <a:r>
                        <a:rPr lang="en-US" sz="1600" dirty="0"/>
                        <a:t>Mary Mahy – UNAIDS DFI</a:t>
                      </a:r>
                    </a:p>
                    <a:p>
                      <a:r>
                        <a:rPr lang="en-US" sz="1600" dirty="0"/>
                        <a:t>Clemens Benedikt - GPC Secretariat</a:t>
                      </a:r>
                    </a:p>
                    <a:p>
                      <a:r>
                        <a:rPr lang="en-US" sz="1600" dirty="0"/>
                        <a:t>John Stover - Avenir Health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450817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15.35-16:45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Estimating the need for PrEP: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dirty="0"/>
                        <a:t>PrEP-IT (15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dirty="0"/>
                        <a:t>PrEP Impact (PAHO) (15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Group exercise and feedback (30 minutes – with an integrated 10 minutes health break)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  <a:p>
                      <a:r>
                        <a:rPr lang="en-US" sz="1600" dirty="0"/>
                        <a:t>Nicole Bellows - Avenir Hortencia </a:t>
                      </a:r>
                      <a:r>
                        <a:rPr lang="en-US" sz="1600" dirty="0" err="1"/>
                        <a:t>Pelalta</a:t>
                      </a:r>
                      <a:r>
                        <a:rPr lang="en-US" sz="1600" dirty="0"/>
                        <a:t> - PAHO</a:t>
                      </a:r>
                      <a:br>
                        <a:rPr lang="en-US" sz="1600" dirty="0"/>
                      </a:br>
                      <a:endParaRPr lang="en-US" sz="1600" dirty="0"/>
                    </a:p>
                    <a:p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16579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16.45-17.15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Other needs estimates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/>
                        <a:t>Condom needs estimates: Targets, approach in Spectrum, CNET (10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/>
                        <a:t>Condom needs estimates: CNET (10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/>
                        <a:t>Population-specific programmes: Key population size estimates and harm reduction (10 minutes)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br>
                        <a:rPr lang="en-US" sz="1600" dirty="0"/>
                      </a:br>
                      <a:r>
                        <a:rPr lang="en-US" sz="1600" dirty="0"/>
                        <a:t>John Stover - Avenir Health</a:t>
                      </a:r>
                    </a:p>
                    <a:p>
                      <a:r>
                        <a:rPr lang="en-US" sz="1600" dirty="0"/>
                        <a:t>Henk van </a:t>
                      </a:r>
                      <a:r>
                        <a:rPr lang="en-US" sz="1600" dirty="0" err="1"/>
                        <a:t>Renterghem</a:t>
                      </a:r>
                      <a:r>
                        <a:rPr lang="en-US" sz="1600" dirty="0"/>
                        <a:t> </a:t>
                      </a:r>
                    </a:p>
                    <a:p>
                      <a:r>
                        <a:rPr lang="en-US" sz="1600" dirty="0"/>
                        <a:t>Eline/ GPC Secretariat</a:t>
                      </a:r>
                    </a:p>
                    <a:p>
                      <a:r>
                        <a:rPr lang="en-US" sz="1600" dirty="0"/>
                        <a:t>Avenir Health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2591639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17.15-18.00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Final discussion: using the needs estimates for national planning and funding discussions (GF GC8)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Next steps: Country support needs 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GPC Secretariat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05418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C708B76-13C7-B372-6C79-EE55EF7625EE}"/>
              </a:ext>
            </a:extLst>
          </p:cNvPr>
          <p:cNvSpPr txBox="1"/>
          <p:nvPr/>
        </p:nvSpPr>
        <p:spPr>
          <a:xfrm>
            <a:off x="290826" y="73130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Chair - Lycias Zembe – GPC Secretariat</a:t>
            </a:r>
          </a:p>
        </p:txBody>
      </p:sp>
    </p:spTree>
    <p:extLst>
      <p:ext uri="{BB962C8B-B14F-4D97-AF65-F5344CB8AC3E}">
        <p14:creationId xmlns:p14="http://schemas.microsoft.com/office/powerpoint/2010/main" val="12226121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zXVvCNHX0hPP2TmELkTJA"/>
</p:tagLst>
</file>

<file path=ppt/theme/theme1.xml><?xml version="1.0" encoding="utf-8"?>
<a:theme xmlns:a="http://schemas.openxmlformats.org/drawingml/2006/main" name="4_Custom Design">
  <a:themeElements>
    <a:clrScheme name="UNAIDS Global">
      <a:dk1>
        <a:sysClr val="windowText" lastClr="000000"/>
      </a:dk1>
      <a:lt1>
        <a:sysClr val="window" lastClr="FFFFFF"/>
      </a:lt1>
      <a:dk2>
        <a:srgbClr val="70C8BE"/>
      </a:dk2>
      <a:lt2>
        <a:srgbClr val="B6AEA7"/>
      </a:lt2>
      <a:accent1>
        <a:srgbClr val="70C8BE"/>
      </a:accent1>
      <a:accent2>
        <a:srgbClr val="F15B40"/>
      </a:accent2>
      <a:accent3>
        <a:srgbClr val="00A99A"/>
      </a:accent3>
      <a:accent4>
        <a:srgbClr val="78BCC1"/>
      </a:accent4>
      <a:accent5>
        <a:srgbClr val="78A7B7"/>
      </a:accent5>
      <a:accent6>
        <a:srgbClr val="CDC884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Custom Design">
  <a:themeElements>
    <a:clrScheme name="UNAIDS Global">
      <a:dk1>
        <a:sysClr val="windowText" lastClr="000000"/>
      </a:dk1>
      <a:lt1>
        <a:sysClr val="window" lastClr="FFFFFF"/>
      </a:lt1>
      <a:dk2>
        <a:srgbClr val="70C8BE"/>
      </a:dk2>
      <a:lt2>
        <a:srgbClr val="B6AEA7"/>
      </a:lt2>
      <a:accent1>
        <a:srgbClr val="70C8BE"/>
      </a:accent1>
      <a:accent2>
        <a:srgbClr val="F15B40"/>
      </a:accent2>
      <a:accent3>
        <a:srgbClr val="00A99A"/>
      </a:accent3>
      <a:accent4>
        <a:srgbClr val="78BCC1"/>
      </a:accent4>
      <a:accent5>
        <a:srgbClr val="78A7B7"/>
      </a:accent5>
      <a:accent6>
        <a:srgbClr val="CDC884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Office Theme">
  <a:themeElements>
    <a:clrScheme name="2020 Reflective">
      <a:dk1>
        <a:sysClr val="windowText" lastClr="000000"/>
      </a:dk1>
      <a:lt1>
        <a:srgbClr val="FFFFFF"/>
      </a:lt1>
      <a:dk2>
        <a:srgbClr val="00A99A"/>
      </a:dk2>
      <a:lt2>
        <a:srgbClr val="B8E1DD"/>
      </a:lt2>
      <a:accent1>
        <a:srgbClr val="70C8BE"/>
      </a:accent1>
      <a:accent2>
        <a:srgbClr val="E07E55"/>
      </a:accent2>
      <a:accent3>
        <a:srgbClr val="CDC884"/>
      </a:accent3>
      <a:accent4>
        <a:srgbClr val="B6AEA7"/>
      </a:accent4>
      <a:accent5>
        <a:srgbClr val="63CDF6"/>
      </a:accent5>
      <a:accent6>
        <a:srgbClr val="F26B73"/>
      </a:accent6>
      <a:hlink>
        <a:srgbClr val="0066FF"/>
      </a:hlink>
      <a:folHlink>
        <a:srgbClr val="08BCC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WHO PPT color scheme 2016">
      <a:dk1>
        <a:sysClr val="windowText" lastClr="000000"/>
      </a:dk1>
      <a:lt1>
        <a:sysClr val="window" lastClr="FFFFFF"/>
      </a:lt1>
      <a:dk2>
        <a:srgbClr val="009CDE"/>
      </a:dk2>
      <a:lt2>
        <a:srgbClr val="F3F3F3"/>
      </a:lt2>
      <a:accent1>
        <a:srgbClr val="009CDE"/>
      </a:accent1>
      <a:accent2>
        <a:srgbClr val="183C5C"/>
      </a:accent2>
      <a:accent3>
        <a:srgbClr val="66C4EB"/>
      </a:accent3>
      <a:accent4>
        <a:srgbClr val="9B9B9B"/>
      </a:accent4>
      <a:accent5>
        <a:srgbClr val="CCEBF8"/>
      </a:accent5>
      <a:accent6>
        <a:srgbClr val="C9C9C9"/>
      </a:accent6>
      <a:hlink>
        <a:srgbClr val="009CDE"/>
      </a:hlink>
      <a:folHlink>
        <a:srgbClr val="B2B2B2"/>
      </a:folHlink>
    </a:clrScheme>
    <a:fontScheme name="WHO Fonts PPT 2016">
      <a:majorFont>
        <a:latin typeface="Ebrima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Metadata/LabelInfo.xml><?xml version="1.0" encoding="utf-8"?>
<clbl:labelList xmlns:clbl="http://schemas.microsoft.com/office/2020/mipLabelMetadata">
  <clbl:label id="{c2e1cf9b-e1b6-44eb-8021-428c292d3eb5}" enabled="0" method="" siteId="{c2e1cf9b-e1b6-44eb-8021-428c292d3e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15584</TotalTime>
  <Words>395</Words>
  <Application>Microsoft Office PowerPoint</Application>
  <PresentationFormat>Widescreen</PresentationFormat>
  <Paragraphs>62</Paragraphs>
  <Slides>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8" baseType="lpstr">
      <vt:lpstr>Aptos</vt:lpstr>
      <vt:lpstr>Aptos Display</vt:lpstr>
      <vt:lpstr>Arial</vt:lpstr>
      <vt:lpstr>Calibri</vt:lpstr>
      <vt:lpstr>Calibri Light</vt:lpstr>
      <vt:lpstr>Ebrima</vt:lpstr>
      <vt:lpstr>Times New Roman</vt:lpstr>
      <vt:lpstr>4_Custom Design</vt:lpstr>
      <vt:lpstr>5_Custom Design</vt:lpstr>
      <vt:lpstr>6_Office Theme</vt:lpstr>
      <vt:lpstr>13_Office Theme</vt:lpstr>
      <vt:lpstr>3_Office Theme</vt:lpstr>
      <vt:lpstr>Office Theme</vt:lpstr>
      <vt:lpstr>think-cell Slide</vt:lpstr>
      <vt:lpstr>PowerPoint Presentation</vt:lpstr>
      <vt:lpstr>Objectives</vt:lpstr>
      <vt:lpstr>PowerPoint Presentation</vt:lpstr>
      <vt:lpstr>Agenda for the detailed training sessions: concentrated epidemic settings (with minor adaptations for the different regions)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Lycias ZEMBE</dc:creator>
  <cp:lastModifiedBy>ZEMBE, Lycias</cp:lastModifiedBy>
  <cp:revision>24</cp:revision>
  <dcterms:created xsi:type="dcterms:W3CDTF">2021-06-21T17:06:27Z</dcterms:created>
  <dcterms:modified xsi:type="dcterms:W3CDTF">2026-04-21T08:16:46Z</dcterms:modified>
</cp:coreProperties>
</file>